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9" r:id="rId1"/>
  </p:sldMasterIdLst>
  <p:sldIdLst>
    <p:sldId id="256" r:id="rId2"/>
    <p:sldId id="258" r:id="rId3"/>
    <p:sldId id="259" r:id="rId4"/>
    <p:sldId id="264" r:id="rId5"/>
    <p:sldId id="260" r:id="rId6"/>
    <p:sldId id="261" r:id="rId7"/>
    <p:sldId id="262" r:id="rId8"/>
    <p:sldId id="266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65E7A5D-ADB2-7445-8EA2-E84090D50C4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D2A897E1-C1C1-B44C-8794-6AE75D8E6A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526085"/>
            <a:ext cx="7799387" cy="1237130"/>
          </a:xfrm>
        </p:spPr>
        <p:txBody>
          <a:bodyPr/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1743634"/>
            <a:ext cx="7799387" cy="466165"/>
          </a:xfrm>
        </p:spPr>
        <p:txBody>
          <a:bodyPr/>
          <a:lstStyle/>
          <a:p>
            <a:r>
              <a:rPr lang="en-US" dirty="0" smtClean="0"/>
              <a:t>Immigration Day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69" y="2793810"/>
            <a:ext cx="5147959" cy="34768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8269" y="968189"/>
            <a:ext cx="438788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Choose any one of the characters in this photograph.  </a:t>
            </a:r>
          </a:p>
          <a:p>
            <a:pPr>
              <a:buFont typeface="Arial"/>
              <a:buChar char="•"/>
            </a:pPr>
            <a:r>
              <a:rPr lang="en-US" dirty="0" smtClean="0"/>
              <a:t>List three details that might have happened on their voyage.  </a:t>
            </a:r>
          </a:p>
          <a:p>
            <a:pPr>
              <a:buFont typeface="Arial"/>
              <a:buChar char="•"/>
            </a:pPr>
            <a:r>
              <a:rPr lang="en-US" dirty="0" smtClean="0"/>
              <a:t>Then, list three details about what is about to happen in their lives.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065" y="2279030"/>
            <a:ext cx="3004788" cy="401439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Chinese Exclusion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Banned Chinese workers for ten years</a:t>
            </a:r>
          </a:p>
          <a:p>
            <a:r>
              <a:rPr lang="en-US" dirty="0" smtClean="0"/>
              <a:t>Chinese workers had been employed by various railroad companies and had built the Transcontinental railroad during the California gold rush.</a:t>
            </a:r>
          </a:p>
          <a:p>
            <a:r>
              <a:rPr lang="en-US" dirty="0" smtClean="0"/>
              <a:t>White supremacy groups and labor unions feared that the Chinese would take away American jobs.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056" y="2318599"/>
            <a:ext cx="3175000" cy="2171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2332037"/>
            <a:ext cx="368258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Urban areas were being filled with immigrants and migrants from rural areas.</a:t>
            </a:r>
            <a:endParaRPr lang="en-US" dirty="0" smtClean="0"/>
          </a:p>
          <a:p>
            <a:r>
              <a:rPr lang="en-US" dirty="0" smtClean="0"/>
              <a:t>Began in 1870s, </a:t>
            </a:r>
            <a:r>
              <a:rPr lang="en-US" dirty="0" smtClean="0"/>
              <a:t>and many left everything they knew</a:t>
            </a:r>
            <a:r>
              <a:rPr lang="en-US" dirty="0" smtClean="0"/>
              <a:t> to pursue the American Dream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780" y="2028296"/>
            <a:ext cx="4589496" cy="41140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Immigrants: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0567" y="2091257"/>
            <a:ext cx="4524902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Many immigrants saw America as the land of opportunity and wealth.</a:t>
            </a:r>
          </a:p>
          <a:p>
            <a:r>
              <a:rPr lang="en-US" b="1" u="sng" dirty="0" smtClean="0"/>
              <a:t>A wave of new immigrants came from southern and Eastern Europe, as opposed to Britain, Germany, and Ireland.</a:t>
            </a:r>
          </a:p>
          <a:p>
            <a:r>
              <a:rPr lang="en-US" dirty="0" smtClean="0"/>
              <a:t>Many new immigrants sought economic opportunities, while others, like Armenians and Jews, were escaping political and religious persecution.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91" y="2152113"/>
            <a:ext cx="4447007" cy="33438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 and Pull Factors: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Push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u="sng" dirty="0" smtClean="0"/>
              <a:t>Reasons why a person would want to leave a place.</a:t>
            </a:r>
          </a:p>
          <a:p>
            <a:pPr>
              <a:buNone/>
            </a:pPr>
            <a:endParaRPr lang="en-US" b="1" u="sng" dirty="0" smtClean="0"/>
          </a:p>
          <a:p>
            <a:pPr>
              <a:buFont typeface="Wingdings" charset="2"/>
              <a:buChar char="à"/>
            </a:pPr>
            <a:r>
              <a:rPr lang="en-US" b="1" u="sng" dirty="0" smtClean="0">
                <a:sym typeface="Wingdings"/>
              </a:rPr>
              <a:t>Example: Religious persecution</a:t>
            </a:r>
            <a:endParaRPr lang="en-US" b="1" u="sng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Pull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u="sng" dirty="0" smtClean="0"/>
              <a:t>Attractions of another place.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err="1" smtClean="0">
                <a:sym typeface="Wingdings"/>
              </a:rPr>
              <a:t></a:t>
            </a:r>
            <a:r>
              <a:rPr lang="en-US" b="1" u="sng" dirty="0" smtClean="0">
                <a:sym typeface="Wingdings"/>
              </a:rPr>
              <a:t> Example: Jobs available in America</a:t>
            </a:r>
            <a:endParaRPr lang="en-US" b="1" u="sng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Immigrant Life: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1337"/>
            <a:ext cx="3809709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Once in the US</a:t>
            </a:r>
            <a:r>
              <a:rPr lang="en-US" b="1" u="sng" dirty="0" smtClean="0"/>
              <a:t>, the majority of immigrants settled in large cities </a:t>
            </a:r>
            <a:r>
              <a:rPr lang="en-US" dirty="0" smtClean="0"/>
              <a:t>where they hoped to find work and others from their homeland.</a:t>
            </a:r>
          </a:p>
          <a:p>
            <a:r>
              <a:rPr lang="en-US" b="1" u="sng" dirty="0" smtClean="0"/>
              <a:t>Many immigrants lived in neighborhoods with others who shared their nationality.</a:t>
            </a:r>
          </a:p>
          <a:p>
            <a:r>
              <a:rPr lang="en-US" dirty="0" smtClean="0"/>
              <a:t>Immigrant groups published newspapers, owned local shops, and even opened banks.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507" y="2164019"/>
            <a:ext cx="4858811" cy="36441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 Life: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108" y="2008037"/>
            <a:ext cx="3794559" cy="4981709"/>
          </a:xfrm>
        </p:spPr>
        <p:txBody>
          <a:bodyPr>
            <a:normAutofit/>
          </a:bodyPr>
          <a:lstStyle/>
          <a:p>
            <a:r>
              <a:rPr lang="en-US" dirty="0" smtClean="0"/>
              <a:t>Urban life was difficult.  </a:t>
            </a:r>
          </a:p>
          <a:p>
            <a:r>
              <a:rPr lang="en-US" b="1" u="sng" dirty="0" smtClean="0"/>
              <a:t>Many immigrants lived in poorly built, overcrowded </a:t>
            </a:r>
            <a:r>
              <a:rPr lang="en-US" b="1" u="sng" dirty="0" smtClean="0"/>
              <a:t>apartments called slums.  </a:t>
            </a:r>
            <a:endParaRPr lang="en-US" b="1" u="sng" dirty="0" smtClean="0"/>
          </a:p>
          <a:p>
            <a:r>
              <a:rPr lang="en-US" dirty="0" smtClean="0"/>
              <a:t>They worked under exhausting conditions and often fell sick and were unemployed.</a:t>
            </a:r>
          </a:p>
          <a:p>
            <a:r>
              <a:rPr lang="en-US" b="1" u="sng" dirty="0" smtClean="0"/>
              <a:t>New immigrants encouraged their children to</a:t>
            </a:r>
            <a:r>
              <a:rPr lang="en-US" b="1" u="sng" dirty="0" smtClean="0"/>
              <a:t>  assimilate by learning English.</a:t>
            </a:r>
            <a:endParaRPr lang="en-US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17" y="2243580"/>
            <a:ext cx="4743191" cy="331074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Immigrant Workers: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0458"/>
            <a:ext cx="392862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Many immigrant workers found jobs in cities, where about 90% of all manufacturing in the US took place.</a:t>
            </a:r>
          </a:p>
          <a:p>
            <a:r>
              <a:rPr lang="en-US" b="1" u="sng" dirty="0" smtClean="0"/>
              <a:t>The majority of immigrants</a:t>
            </a:r>
            <a:r>
              <a:rPr lang="en-US" b="1" u="sng" dirty="0" smtClean="0"/>
              <a:t> </a:t>
            </a:r>
            <a:r>
              <a:rPr lang="en-US" b="1" u="sng" dirty="0" smtClean="0"/>
              <a:t>took </a:t>
            </a:r>
            <a:r>
              <a:rPr lang="en-US" b="1" u="sng" dirty="0" smtClean="0"/>
              <a:t>low</a:t>
            </a:r>
            <a:r>
              <a:rPr lang="en-US" b="1" u="sng" dirty="0" smtClean="0"/>
              <a:t>-paying, factory jobs.</a:t>
            </a:r>
          </a:p>
          <a:p>
            <a:r>
              <a:rPr lang="en-US" b="1" u="sng" dirty="0" smtClean="0"/>
              <a:t>The typical workweek in the late 1800s consisted of six, 10 hour days and very low wages. </a:t>
            </a:r>
          </a:p>
          <a:p>
            <a:r>
              <a:rPr lang="en-US" b="1" u="sng" dirty="0" smtClean="0"/>
              <a:t>Many worked in </a:t>
            </a:r>
            <a:r>
              <a:rPr lang="en-US" b="1" u="sng" dirty="0" smtClean="0"/>
              <a:t>sweatshops</a:t>
            </a:r>
            <a:r>
              <a:rPr lang="en-US" b="1" u="sng" dirty="0" smtClean="0"/>
              <a:t>.</a:t>
            </a:r>
            <a:endParaRPr lang="en-US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826" y="1779292"/>
            <a:ext cx="4414270" cy="46421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Melting 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0458"/>
            <a:ext cx="392862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 melting pot was </a:t>
            </a:r>
            <a:r>
              <a:rPr lang="en-US" b="1" u="sng" dirty="0" smtClean="0"/>
              <a:t>the idea that a blend of old cultures would form a unique, new, American culture.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996" y="2265268"/>
            <a:ext cx="3247251" cy="367816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Opposition to Immigration: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2933" y="2116667"/>
            <a:ext cx="3843866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Among some Americans, there was an opposition to immigrants.</a:t>
            </a:r>
          </a:p>
          <a:p>
            <a:r>
              <a:rPr lang="en-US" b="1" u="sng" dirty="0" smtClean="0"/>
              <a:t>“</a:t>
            </a:r>
            <a:r>
              <a:rPr lang="en-US" b="1" u="sng" dirty="0" err="1" smtClean="0"/>
              <a:t>Nativists</a:t>
            </a:r>
            <a:r>
              <a:rPr lang="en-US" b="1" u="sng" dirty="0" smtClean="0"/>
              <a:t>” argued that the different languages and cultural backgrounds would prevent them from becoming good citizens.  </a:t>
            </a:r>
          </a:p>
          <a:p>
            <a:r>
              <a:rPr lang="en-US" dirty="0" smtClean="0"/>
              <a:t>They also held many racial and ethnic prejudices.</a:t>
            </a:r>
          </a:p>
          <a:p>
            <a:r>
              <a:rPr lang="en-US" dirty="0" smtClean="0"/>
              <a:t>Labor unions feared that immigrants would take the jobs from union members.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59" y="2065868"/>
            <a:ext cx="4084675" cy="44568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4920</TotalTime>
  <Words>449</Words>
  <Application>Microsoft Macintosh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Codex</vt:lpstr>
      <vt:lpstr>Call to Order</vt:lpstr>
      <vt:lpstr>Immigration</vt:lpstr>
      <vt:lpstr>New Immigrants:</vt:lpstr>
      <vt:lpstr>Push and Pull Factors:</vt:lpstr>
      <vt:lpstr>Immigrant Life:</vt:lpstr>
      <vt:lpstr>Urban Life:</vt:lpstr>
      <vt:lpstr>Immigrant Workers:</vt:lpstr>
      <vt:lpstr>Melting Pot</vt:lpstr>
      <vt:lpstr>Opposition to Immigration:</vt:lpstr>
      <vt:lpstr>The Chinese Exclusion Act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to the United States</dc:title>
  <dc:creator>Amanda Hulme</dc:creator>
  <cp:lastModifiedBy>Molly Zeins</cp:lastModifiedBy>
  <cp:revision>8</cp:revision>
  <dcterms:created xsi:type="dcterms:W3CDTF">2011-11-14T01:27:52Z</dcterms:created>
  <dcterms:modified xsi:type="dcterms:W3CDTF">2011-11-17T10:30:18Z</dcterms:modified>
</cp:coreProperties>
</file>